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0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67" r:id="rId15"/>
    <p:sldId id="280" r:id="rId16"/>
    <p:sldId id="268" r:id="rId17"/>
    <p:sldId id="274" r:id="rId18"/>
    <p:sldId id="269" r:id="rId19"/>
    <p:sldId id="270" r:id="rId20"/>
    <p:sldId id="271" r:id="rId21"/>
    <p:sldId id="277" r:id="rId22"/>
    <p:sldId id="278" r:id="rId23"/>
    <p:sldId id="272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  <p:sldId id="27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6"/>
  </p:normalViewPr>
  <p:slideViewPr>
    <p:cSldViewPr snapToGrid="0" snapToObjects="1" showGuides="1">
      <p:cViewPr varScale="1">
        <p:scale>
          <a:sx n="93" d="100"/>
          <a:sy n="93" d="100"/>
        </p:scale>
        <p:origin x="784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094C7-FAA7-5E4D-8FFA-0693E4210397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F421-61F2-EE40-B554-F07E184352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97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https://</a:t>
            </a:r>
            <a:r>
              <a:rPr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goo.gl</a:t>
            </a: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jDCUFA</a:t>
            </a:r>
            <a:endParaRPr lang="ko-KR" altLang="en-US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BF421-61F2-EE40-B554-F07E184352E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BF421-61F2-EE40-B554-F07E184352E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4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8E510C-A318-8641-9D82-A6ABCD79BA99}" type="datetimeFigureOut">
              <a:rPr kumimoji="1" lang="ko-KR" altLang="en-US" smtClean="0"/>
              <a:t>2018. 2. 24.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61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362802" y="2410691"/>
            <a:ext cx="746640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 smtClean="0">
                <a:latin typeface="Nanum Gothic" charset="-127"/>
                <a:ea typeface="Nanum Gothic" charset="-127"/>
                <a:cs typeface="Nanum Gothic" charset="-127"/>
              </a:rPr>
              <a:t>Topic modeling</a:t>
            </a:r>
            <a:r>
              <a:rPr kumimoji="1" lang="ko-KR" altLang="en-US" sz="30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000" b="1" dirty="0" smtClean="0">
                <a:latin typeface="Nanum Gothic" charset="-127"/>
                <a:ea typeface="Nanum Gothic" charset="-127"/>
                <a:cs typeface="Nanum Gothic" charset="-127"/>
              </a:rPr>
              <a:t> and  </a:t>
            </a:r>
            <a:r>
              <a:rPr kumimoji="1" lang="en-US" altLang="ko-KR" sz="3600" b="1" dirty="0" smtClean="0">
                <a:latin typeface="Nanum Gothic" charset="-127"/>
                <a:ea typeface="Nanum Gothic" charset="-127"/>
                <a:cs typeface="Nanum Gothic" charset="-127"/>
              </a:rPr>
              <a:t>Visualization</a:t>
            </a:r>
          </a:p>
          <a:p>
            <a:pPr algn="ctr"/>
            <a:endParaRPr kumimoji="1" lang="en-US" altLang="ko-KR" sz="24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2400" dirty="0" smtClean="0">
                <a:latin typeface="Nanum Gothic" charset="-127"/>
                <a:ea typeface="Nanum Gothic" charset="-127"/>
                <a:cs typeface="Nanum Gothic" charset="-127"/>
              </a:rPr>
              <a:t>Korea University, DAVIAN Lab.</a:t>
            </a:r>
          </a:p>
          <a:p>
            <a:pPr algn="ctr"/>
            <a:endParaRPr kumimoji="1" lang="en-US" altLang="ko-KR" sz="24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2400" dirty="0" smtClean="0">
                <a:latin typeface="Nanum Gothic" charset="-127"/>
                <a:ea typeface="Nanum Gothic" charset="-127"/>
                <a:cs typeface="Nanum Gothic" charset="-127"/>
              </a:rPr>
              <a:t>강경필</a:t>
            </a:r>
            <a:endParaRPr kumimoji="1" lang="ko-KR" altLang="en-US" sz="2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6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  <a:latin typeface="Nanum Gothic" charset="-127"/>
                <a:ea typeface="Nanum Gothic" charset="-127"/>
                <a:cs typeface="Nanum Gothic" charset="-127"/>
              </a:rPr>
              <a:t>Workflow</a:t>
            </a:r>
            <a:endParaRPr kumimoji="1" lang="ko-KR" altLang="en-US" sz="2400" b="1" dirty="0">
              <a:solidFill>
                <a:schemeClr val="accent6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" y="2822177"/>
            <a:ext cx="1519755" cy="1435324"/>
          </a:xfrm>
          <a:prstGeom prst="rect">
            <a:avLst/>
          </a:prstGeom>
        </p:spPr>
      </p:pic>
      <p:sp>
        <p:nvSpPr>
          <p:cNvPr id="6" name="원통[C] 5"/>
          <p:cNvSpPr/>
          <p:nvPr/>
        </p:nvSpPr>
        <p:spPr>
          <a:xfrm>
            <a:off x="2527234" y="2935090"/>
            <a:ext cx="1122218" cy="1209498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1644444" y="3539839"/>
            <a:ext cx="8827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4"/>
            <a:endCxn id="10" idx="2"/>
          </p:cNvCxnSpPr>
          <p:nvPr/>
        </p:nvCxnSpPr>
        <p:spPr>
          <a:xfrm>
            <a:off x="3649452" y="3539839"/>
            <a:ext cx="850977" cy="6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원통[C] 9"/>
          <p:cNvSpPr/>
          <p:nvPr/>
        </p:nvSpPr>
        <p:spPr>
          <a:xfrm>
            <a:off x="4500429" y="2942017"/>
            <a:ext cx="1122218" cy="120949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2" t="25664" r="4188" b="32957"/>
          <a:stretch/>
        </p:blipFill>
        <p:spPr>
          <a:xfrm>
            <a:off x="6669401" y="1385024"/>
            <a:ext cx="2218481" cy="1279893"/>
          </a:xfrm>
          <a:prstGeom prst="rect">
            <a:avLst/>
          </a:prstGeom>
        </p:spPr>
      </p:pic>
      <p:cxnSp>
        <p:nvCxnSpPr>
          <p:cNvPr id="15" name="꺾인 연결선[E] 14"/>
          <p:cNvCxnSpPr>
            <a:stCxn id="10" idx="4"/>
            <a:endCxn id="13" idx="1"/>
          </p:cNvCxnSpPr>
          <p:nvPr/>
        </p:nvCxnSpPr>
        <p:spPr>
          <a:xfrm flipV="1">
            <a:off x="5622647" y="2024971"/>
            <a:ext cx="1046754" cy="15217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10430" r="81261" b="31103"/>
          <a:stretch/>
        </p:blipFill>
        <p:spPr>
          <a:xfrm>
            <a:off x="9600850" y="714404"/>
            <a:ext cx="1608405" cy="2621134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3" idx="3"/>
            <a:endCxn id="16" idx="1"/>
          </p:cNvCxnSpPr>
          <p:nvPr/>
        </p:nvCxnSpPr>
        <p:spPr>
          <a:xfrm>
            <a:off x="8887882" y="2024971"/>
            <a:ext cx="712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18" y="4144588"/>
            <a:ext cx="3961445" cy="22225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8276121" y="2664917"/>
            <a:ext cx="611761" cy="1451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/>
          <p:cNvCxnSpPr>
            <a:stCxn id="16" idx="2"/>
            <a:endCxn id="20" idx="0"/>
          </p:cNvCxnSpPr>
          <p:nvPr/>
        </p:nvCxnSpPr>
        <p:spPr>
          <a:xfrm rot="5400000">
            <a:off x="9303172" y="3042707"/>
            <a:ext cx="809050" cy="139471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/>
          <p:nvPr/>
        </p:nvSpPr>
        <p:spPr>
          <a:xfrm>
            <a:off x="725411" y="4336473"/>
            <a:ext cx="24160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Crawling</a:t>
            </a:r>
          </a:p>
          <a:p>
            <a:pPr algn="ctr"/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웹페이지에서 데이터 수집</a:t>
            </a:r>
            <a:endParaRPr kumimoji="1"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3" name="텍스트 상자 52"/>
          <p:cNvSpPr txBox="1"/>
          <p:nvPr/>
        </p:nvSpPr>
        <p:spPr>
          <a:xfrm>
            <a:off x="3252326" y="4336473"/>
            <a:ext cx="241765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Data preprocessing</a:t>
            </a:r>
            <a:endParaRPr kumimoji="1"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parsing,</a:t>
            </a:r>
          </a:p>
          <a:p>
            <a:pPr algn="ctr"/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stemming, lemmatizing</a:t>
            </a:r>
          </a:p>
          <a:p>
            <a:pPr algn="ctr"/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stop-words </a:t>
            </a:r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제거</a:t>
            </a:r>
            <a:endParaRPr kumimoji="1" lang="en-US" altLang="ko-KR" sz="1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word indexing</a:t>
            </a:r>
          </a:p>
          <a:p>
            <a:pPr algn="ctr"/>
            <a:r>
              <a:rPr kumimoji="1" lang="mr-IN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kumimoji="1" lang="en-US" altLang="ko-KR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4" name="텍스트 상자 53"/>
          <p:cNvSpPr txBox="1"/>
          <p:nvPr/>
        </p:nvSpPr>
        <p:spPr>
          <a:xfrm>
            <a:off x="3969004" y="1267801"/>
            <a:ext cx="2599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Term document matrix</a:t>
            </a:r>
          </a:p>
          <a:p>
            <a:pPr algn="r"/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구축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5" name="텍스트 상자 54"/>
          <p:cNvSpPr txBox="1"/>
          <p:nvPr/>
        </p:nvSpPr>
        <p:spPr>
          <a:xfrm>
            <a:off x="7669929" y="442359"/>
            <a:ext cx="183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Topic modeling</a:t>
            </a:r>
          </a:p>
          <a:p>
            <a:pPr algn="ctr"/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(NMF)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" name="텍스트 상자 55"/>
          <p:cNvSpPr txBox="1"/>
          <p:nvPr/>
        </p:nvSpPr>
        <p:spPr>
          <a:xfrm>
            <a:off x="8220701" y="63948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latin typeface="Nanum Gothic" charset="-127"/>
                <a:ea typeface="Nanum Gothic" charset="-127"/>
                <a:cs typeface="Nanum Gothic" charset="-127"/>
              </a:rPr>
              <a:t>Visualization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6938795" y="308217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t-SNE</a:t>
            </a:r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를 통해 </a:t>
            </a:r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저차원 </a:t>
            </a:r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벡터 계산</a:t>
            </a:r>
            <a:endParaRPr kumimoji="1"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10069345" y="3726208"/>
            <a:ext cx="2056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 smtClean="0">
                <a:latin typeface="Nanum Gothic" charset="-127"/>
                <a:ea typeface="Nanum Gothic" charset="-127"/>
                <a:cs typeface="Nanum Gothic" charset="-127"/>
              </a:rPr>
              <a:t>topic keywords </a:t>
            </a:r>
            <a:r>
              <a:rPr kumimoji="1" lang="ko-KR" altLang="en-US" sz="1600" dirty="0" smtClean="0">
                <a:latin typeface="Nanum Gothic" charset="-127"/>
                <a:ea typeface="Nanum Gothic" charset="-127"/>
                <a:cs typeface="Nanum Gothic" charset="-127"/>
              </a:rPr>
              <a:t>추출</a:t>
            </a:r>
            <a:endParaRPr kumimoji="1"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0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2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Preprocessing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"/>
          <a:stretch/>
        </p:blipFill>
        <p:spPr>
          <a:xfrm>
            <a:off x="104721" y="1274618"/>
            <a:ext cx="11982558" cy="3362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" y="4900607"/>
            <a:ext cx="5823913" cy="119269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7245926" y="295599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의미 없는 </a:t>
            </a:r>
            <a:r>
              <a:rPr kumimoji="1" lang="ko-KR" altLang="en-US" smtClean="0"/>
              <a:t>단어 제거</a:t>
            </a:r>
            <a:endParaRPr kumimoji="1"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7758543" y="2189018"/>
            <a:ext cx="554182" cy="766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/>
          <p:cNvCxnSpPr>
            <a:stCxn id="5" idx="2"/>
            <a:endCxn id="14" idx="5"/>
          </p:cNvCxnSpPr>
          <p:nvPr/>
        </p:nvCxnSpPr>
        <p:spPr>
          <a:xfrm rot="5400000">
            <a:off x="5455267" y="1450270"/>
            <a:ext cx="1027446" cy="4777558"/>
          </a:xfrm>
          <a:prstGeom prst="bentConnector3">
            <a:avLst>
              <a:gd name="adj1" fmla="val 12290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532909" y="4313748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5968990" y="590863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저빈도 단어 제거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5313253" y="5496955"/>
            <a:ext cx="782747" cy="363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048148" y="609330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매우 짧은 길이의 문장 제거</a:t>
            </a:r>
            <a:endParaRPr kumimoji="1"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2399630" y="5668625"/>
            <a:ext cx="782747" cy="363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2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Preprocessing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"/>
          <a:stretch/>
        </p:blipFill>
        <p:spPr>
          <a:xfrm>
            <a:off x="104721" y="1274618"/>
            <a:ext cx="11982558" cy="3362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" y="4900607"/>
            <a:ext cx="5823913" cy="119269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3380509" y="2930471"/>
            <a:ext cx="1025236" cy="3114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4405745" y="257250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대문자를 소문자로 변경</a:t>
            </a:r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405746" y="3311237"/>
            <a:ext cx="1094509" cy="135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5500255" y="3091095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본문에서 </a:t>
            </a:r>
            <a:r>
              <a:rPr kumimoji="1" lang="en-US" altLang="ko-KR" dirty="0" err="1" smtClean="0"/>
              <a:t>url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제거</a:t>
            </a:r>
            <a:endParaRPr kumimoji="1"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4621852" y="3723664"/>
            <a:ext cx="1094508" cy="19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5702202" y="3548881"/>
            <a:ext cx="350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특수기호 제거</a:t>
            </a:r>
            <a:r>
              <a:rPr kumimoji="1" lang="en-US" altLang="ko-KR" dirty="0" smtClean="0"/>
              <a:t>(regular expression)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2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Preprocessing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"/>
          <a:stretch/>
        </p:blipFill>
        <p:spPr>
          <a:xfrm>
            <a:off x="104721" y="1274618"/>
            <a:ext cx="11982558" cy="3362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" y="4900607"/>
            <a:ext cx="5823913" cy="119269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4621852" y="3973052"/>
            <a:ext cx="1094508" cy="19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702202" y="3798269"/>
            <a:ext cx="332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lemmatize; </a:t>
            </a:r>
            <a:r>
              <a:rPr kumimoji="1" lang="ko-KR" altLang="en-US" dirty="0" smtClean="0"/>
              <a:t>복수를 단수로 수정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355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Term document matrix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5" y="1066801"/>
            <a:ext cx="10035309" cy="5090390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5652655" y="5611090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/>
              <a:t>* 각 </a:t>
            </a:r>
            <a:r>
              <a:rPr kumimoji="1" lang="ko-KR" altLang="en-US" b="1" dirty="0" smtClean="0"/>
              <a:t>문서에 단어들이 몇번 등장했는지 빈도수 저장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376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355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Term document matrix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031220"/>
            <a:ext cx="9337964" cy="3491090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7121236" y="3818951"/>
            <a:ext cx="3463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 smtClean="0"/>
              <a:t>* 각 문서에 단어들이 몇번 등장했는지 빈도수 저장</a:t>
            </a:r>
            <a:endParaRPr kumimoji="1" lang="ko-KR" altLang="en-US" sz="1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4710547"/>
            <a:ext cx="7167985" cy="196918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8770525" y="469669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Sparse matrix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596072" y="529921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빈도수 저장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7728381" y="6125306"/>
            <a:ext cx="327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행의 길이를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로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normalize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8"/>
              <p:cNvSpPr txBox="1"/>
              <p:nvPr/>
            </p:nvSpPr>
            <p:spPr>
              <a:xfrm>
                <a:off x="6399427" y="5827702"/>
                <a:ext cx="1328954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|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0" i="1" smtClean="0">
                          <a:latin typeface="Cambria Math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ko-KR" sz="14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is-IS" altLang="ko-KR" sz="14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1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1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1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ko-KR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ko-KR" sz="1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9" name="텍스트 상자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27" y="5827702"/>
                <a:ext cx="1328954" cy="838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7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44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Topic modeling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2341420"/>
            <a:ext cx="5529373" cy="2066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2301" r="2734" b="9313"/>
          <a:stretch/>
        </p:blipFill>
        <p:spPr>
          <a:xfrm>
            <a:off x="-1" y="1676399"/>
            <a:ext cx="6456219" cy="412419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7409676" y="4407433"/>
            <a:ext cx="384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Nonnegative matrix factorization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69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337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Topic modeling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 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-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 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NMF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82" y="1685947"/>
            <a:ext cx="9330036" cy="3486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0361" y="3851998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b="1" dirty="0"/>
              <a:t>전체 단어 갯수</a:t>
            </a:r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945955" y="3470566"/>
            <a:ext cx="702737" cy="381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82057" y="4888691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b="1" dirty="0"/>
              <a:t>전체 </a:t>
            </a:r>
            <a:r>
              <a:rPr kumimoji="1" lang="ko-KR" altLang="en-US" sz="1600" b="1" dirty="0" smtClean="0"/>
              <a:t>문서 </a:t>
            </a:r>
            <a:r>
              <a:rPr kumimoji="1" lang="ko-KR" altLang="en-US" sz="1600" b="1" dirty="0"/>
              <a:t>갯수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756790" y="5052602"/>
            <a:ext cx="692992" cy="5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104144" y="1685946"/>
            <a:ext cx="2446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 smtClean="0"/>
              <a:t>Term document matrix</a:t>
            </a:r>
            <a:endParaRPr kumimoji="1" lang="ko-KR" altLang="en-US" sz="1600" b="1" dirty="0"/>
          </a:p>
        </p:txBody>
      </p:sp>
      <p:sp>
        <p:nvSpPr>
          <p:cNvPr id="16" name="직사각형 15"/>
          <p:cNvSpPr/>
          <p:nvPr/>
        </p:nvSpPr>
        <p:spPr>
          <a:xfrm>
            <a:off x="10095039" y="4093567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b="1" dirty="0" smtClean="0"/>
              <a:t>구하려는 토픽 갯수</a:t>
            </a:r>
            <a:endParaRPr kumimoji="1" lang="ko-KR" altLang="en-US" sz="16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1065818" y="3035594"/>
            <a:ext cx="0" cy="9856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376059" y="1521233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R" sz="1600" b="1" dirty="0" smtClean="0"/>
              <a:t>Feature matrix</a:t>
            </a:r>
          </a:p>
          <a:p>
            <a:pPr algn="r"/>
            <a:r>
              <a:rPr kumimoji="1" lang="en-US" altLang="ko-KR" sz="1600" b="1" dirty="0" smtClean="0"/>
              <a:t>- </a:t>
            </a:r>
            <a:r>
              <a:rPr kumimoji="1" lang="ko-KR" altLang="en-US" sz="1600" b="1" dirty="0" smtClean="0"/>
              <a:t>각 단어의 토픽 가중치</a:t>
            </a:r>
            <a:endParaRPr kumimoji="1"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9427676" y="1521234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 smtClean="0"/>
              <a:t>Coefficient matrix</a:t>
            </a:r>
          </a:p>
          <a:p>
            <a:r>
              <a:rPr kumimoji="1" lang="en-US" altLang="ko-KR" sz="1600" b="1" dirty="0" smtClean="0"/>
              <a:t>- </a:t>
            </a:r>
            <a:r>
              <a:rPr kumimoji="1" lang="ko-KR" altLang="en-US" sz="1600" b="1" dirty="0" smtClean="0"/>
              <a:t>각 문서의 토픽 가중치</a:t>
            </a:r>
            <a:endParaRPr kumimoji="1"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상자 26"/>
              <p:cNvSpPr txBox="1"/>
              <p:nvPr/>
            </p:nvSpPr>
            <p:spPr>
              <a:xfrm>
                <a:off x="3651549" y="5833634"/>
                <a:ext cx="4888902" cy="424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ko-KR" sz="2000" b="1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000" b="1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kumimoji="1" lang="mr-IN" altLang="ko-KR" sz="2000" b="1" i="0" smtClean="0">
                                  <a:latin typeface="Cambria Math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𝑾</m:t>
                              </m:r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𝑯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latin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1" i="1">
                                      <a:latin typeface="Cambria Math" charset="0"/>
                                    </a:rPr>
                                    <m:t>𝑽</m:t>
                                  </m:r>
                                  <m:r>
                                    <a:rPr kumimoji="1" lang="en-US" altLang="ko-KR" sz="2000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ko-KR" sz="2000" b="1" i="1">
                                      <a:latin typeface="Cambria Math" charset="0"/>
                                    </a:rPr>
                                    <m:t>𝑾𝑯</m:t>
                                  </m:r>
                                </m:e>
                              </m:d>
                              <m:r>
                                <a:rPr kumimoji="1" lang="en-US" altLang="ko-KR" sz="2000" b="1" i="1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𝒔𝒖𝒃𝒋𝒆𝒄𝒕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𝒕𝒐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𝑾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𝑯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e>
                      </m:func>
                    </m:oMath>
                  </m:oMathPara>
                </a14:m>
                <a:endParaRPr kumimoji="1" lang="ko-KR" altLang="en-US" sz="2000" b="1" dirty="0"/>
              </a:p>
            </p:txBody>
          </p:sp>
        </mc:Choice>
        <mc:Fallback xmlns="">
          <p:sp>
            <p:nvSpPr>
              <p:cNvPr id="27" name="텍스트 상자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49" y="5833634"/>
                <a:ext cx="4888902" cy="424155"/>
              </a:xfrm>
              <a:prstGeom prst="rect">
                <a:avLst/>
              </a:prstGeom>
              <a:blipFill rotWithShape="0">
                <a:blip r:embed="rId3"/>
                <a:stretch>
                  <a:fillRect l="-623" t="-102857" r="-623" b="-10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6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Visualization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73" y="713304"/>
            <a:ext cx="5217043" cy="4719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5"/>
              <p:cNvSpPr txBox="1"/>
              <p:nvPr/>
            </p:nvSpPr>
            <p:spPr>
              <a:xfrm>
                <a:off x="180109" y="1759527"/>
                <a:ext cx="6473247" cy="4107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100" b="1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t-SNE </a:t>
                </a:r>
                <a:r>
                  <a:rPr kumimoji="1" lang="en-US" altLang="ko-KR" sz="2000" b="1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(t-distributed Stochastic Neighbor Embedding)</a:t>
                </a:r>
              </a:p>
              <a:p>
                <a:r>
                  <a:rPr kumimoji="1" lang="en-US" altLang="ko-KR" sz="17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-</a:t>
                </a:r>
                <a:r>
                  <a:rPr kumimoji="1" lang="ko-KR" altLang="en-US" sz="17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 고차원의 데이터를 효과적으로 저차원으로 차원축소하는 알고리즘</a:t>
                </a:r>
                <a:endParaRPr kumimoji="1" lang="en-US" altLang="ko-KR" sz="17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endParaRPr kumimoji="1" lang="en-US" altLang="ko-KR" dirty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원래 공간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(N</a:t>
                </a: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차원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에서 각 거리를 계산</a:t>
                </a:r>
                <a:endParaRPr kumimoji="1" lang="en-US" altLang="ko-KR" sz="19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원래 공간에서의 거리에 따른 확률 계산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i="1" smtClean="0">
                            <a:latin typeface="Nanum Gothic" charset="-127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900" b="0" i="1" smtClean="0">
                            <a:latin typeface="Nanum Gothic" charset="-127"/>
                            <a:ea typeface="Nanum Gothic" charset="-127"/>
                            <a:cs typeface="Nanum Gothic" charset="-127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1900" b="0" i="1" smtClean="0">
                            <a:latin typeface="Nanum Gothic" charset="-127"/>
                            <a:ea typeface="Nanum Gothic" charset="-127"/>
                            <a:cs typeface="Nanum Gothic" charset="-127"/>
                          </a:rPr>
                          <m:t>𝑖𝑗</m:t>
                        </m:r>
                      </m:sub>
                    </m:sSub>
                    <m:r>
                      <a:rPr kumimoji="1" lang="en-US" altLang="ko-KR" sz="1900" b="0" i="1" smtClean="0">
                        <a:latin typeface="Nanum Gothic" charset="-127"/>
                        <a:ea typeface="Nanum Gothic" charset="-127"/>
                        <a:cs typeface="Nanum Gothic" charset="-127"/>
                      </a:rPr>
                      <m:t>)</m:t>
                    </m:r>
                  </m:oMath>
                </a14:m>
                <a:endParaRPr kumimoji="1" lang="en-US" altLang="ko-KR" sz="19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M</a:t>
                </a: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차원에서의 각 데이터 위치를 랜덤하게 초기화</a:t>
                </a:r>
                <a:endParaRPr kumimoji="1" lang="en-US" altLang="ko-KR" sz="19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마찬가지로 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M</a:t>
                </a: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차원에서의 거리를 계산하고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/>
                </a:r>
                <a:b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</a:b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거리에 따른 확률 계산</a:t>
                </a:r>
                <a:r>
                  <a:rPr kumimoji="1" lang="en-US" altLang="ko-KR" sz="1900" dirty="0">
                    <a:latin typeface="Nanum Gothic" charset="-127"/>
                    <a:ea typeface="Nanum Gothic" charset="-127"/>
                    <a:cs typeface="Nanum Gothic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900" i="1">
                            <a:latin typeface="Nanum Gothic" charset="-127"/>
                            <a:ea typeface="Nanum Gothic" charset="-127"/>
                            <a:cs typeface="Nanum Gothic" charset="-127"/>
                          </a:rPr>
                        </m:ctrlPr>
                      </m:sSubPr>
                      <m:e>
                        <m:r>
                          <a:rPr kumimoji="1" lang="en-US" altLang="ko-KR" sz="1900" b="0" i="1" smtClean="0">
                            <a:latin typeface="Nanum Gothic" charset="-127"/>
                            <a:ea typeface="Nanum Gothic" charset="-127"/>
                            <a:cs typeface="Nanum Gothic" charset="-127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1900" i="1">
                            <a:latin typeface="Nanum Gothic" charset="-127"/>
                            <a:ea typeface="Nanum Gothic" charset="-127"/>
                            <a:cs typeface="Nanum Gothic" charset="-127"/>
                          </a:rPr>
                          <m:t>𝑖𝑗</m:t>
                        </m:r>
                      </m:sub>
                    </m:sSub>
                    <m:r>
                      <a:rPr kumimoji="1" lang="en-US" altLang="ko-KR" sz="1900" i="1">
                        <a:latin typeface="Nanum Gothic" charset="-127"/>
                        <a:ea typeface="Nanum Gothic" charset="-127"/>
                        <a:cs typeface="Nanum Gothic" charset="-127"/>
                      </a:rPr>
                      <m:t>)</m:t>
                    </m:r>
                  </m:oMath>
                </a14:m>
                <a:endParaRPr kumimoji="1" lang="en-US" altLang="ko-KR" sz="1900" dirty="0" smtClean="0"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M</a:t>
                </a: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차원에서의 확률분포가 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N</a:t>
                </a: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차원의서의 확률분포와</a:t>
                </a:r>
                <a: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/>
                </a:r>
                <a:br>
                  <a:rPr kumimoji="1" lang="en-US" altLang="ko-KR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</a:br>
                <a:r>
                  <a:rPr kumimoji="1" lang="ko-KR" altLang="en-US" sz="1900" dirty="0" smtClean="0">
                    <a:latin typeface="Nanum Gothic" charset="-127"/>
                    <a:ea typeface="Nanum Gothic" charset="-127"/>
                    <a:cs typeface="Nanum Gothic" charset="-127"/>
                  </a:rPr>
                  <a:t>가까워지도록 위치를 재조정</a:t>
                </a:r>
                <a:endParaRPr kumimoji="1" lang="ko-KR" altLang="en-US" sz="1900" dirty="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9" y="1759527"/>
                <a:ext cx="6473247" cy="4107278"/>
              </a:xfrm>
              <a:prstGeom prst="rect">
                <a:avLst/>
              </a:prstGeom>
              <a:blipFill rotWithShape="0">
                <a:blip r:embed="rId3"/>
                <a:stretch>
                  <a:fillRect l="-1131" t="-1040" b="-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상자 8"/>
          <p:cNvSpPr txBox="1"/>
          <p:nvPr/>
        </p:nvSpPr>
        <p:spPr>
          <a:xfrm>
            <a:off x="7315889" y="5510893"/>
            <a:ext cx="472918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MNIST Dataset</a:t>
            </a:r>
          </a:p>
          <a:p>
            <a:pPr algn="ctr"/>
            <a:r>
              <a:rPr kumimoji="1" lang="en-US" altLang="ko-KR" sz="1500" dirty="0" smtClean="0">
                <a:latin typeface="Nanum Gothic" charset="-127"/>
                <a:ea typeface="Nanum Gothic" charset="-127"/>
                <a:cs typeface="Nanum Gothic" charset="-127"/>
              </a:rPr>
              <a:t>0</a:t>
            </a:r>
            <a:r>
              <a:rPr kumimoji="1" lang="ko-KR" altLang="en-US" sz="15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1500" dirty="0" smtClean="0">
                <a:latin typeface="Nanum Gothic" charset="-127"/>
                <a:ea typeface="Nanum Gothic" charset="-127"/>
                <a:cs typeface="Nanum Gothic" charset="-127"/>
              </a:rPr>
              <a:t>~9</a:t>
            </a:r>
            <a:r>
              <a:rPr kumimoji="1" lang="ko-KR" altLang="en-US" sz="1500" dirty="0" smtClean="0">
                <a:latin typeface="Nanum Gothic" charset="-127"/>
                <a:ea typeface="Nanum Gothic" charset="-127"/>
                <a:cs typeface="Nanum Gothic" charset="-127"/>
              </a:rPr>
              <a:t> 숫자의 필기체 사진과 레이블으로 구성된 데이터셋</a:t>
            </a:r>
            <a:endParaRPr kumimoji="1" lang="ko-KR" altLang="en-US" sz="15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3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93964" y="138545"/>
            <a:ext cx="3205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Visualization - </a:t>
            </a:r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278075"/>
            <a:ext cx="6299944" cy="5015343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6719455" y="2493086"/>
            <a:ext cx="49055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웹 기반의 시각화에 특화된 파이썬 라이브러리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Matplotlib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보다 쉽고 간결하게 시각화 가능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다양한 시각화 예제 및 모델 제공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다양한 상호작용 기능 지원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html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코드로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export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가능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jupyter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notebook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에서 바로 시각화 가능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377742" y="6348838"/>
            <a:ext cx="1932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err="1" smtClean="0"/>
              <a:t>Bokeh</a:t>
            </a:r>
            <a:r>
              <a:rPr kumimoji="1" lang="en-US" altLang="ko-KR" sz="1600" b="1" dirty="0" smtClean="0"/>
              <a:t> </a:t>
            </a:r>
            <a:r>
              <a:rPr kumimoji="1" lang="ko-KR" altLang="en-US" sz="1600" b="1" dirty="0" smtClean="0"/>
              <a:t>시각화 예제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513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10834" y="55416"/>
            <a:ext cx="457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  <a:latin typeface="Nanum Gothic" charset="-127"/>
                <a:ea typeface="Nanum Gothic" charset="-127"/>
                <a:cs typeface="Nanum Gothic" charset="-127"/>
              </a:rPr>
              <a:t>Topic modeling &amp; Visualization</a:t>
            </a:r>
            <a:endParaRPr kumimoji="1" lang="ko-KR" altLang="en-US" sz="2400" b="1" dirty="0">
              <a:solidFill>
                <a:schemeClr val="accent6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TopicLens Efficient Multi-Level Visual Topic Exploration of 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207" y="582751"/>
            <a:ext cx="10983585" cy="6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 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예제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942107"/>
            <a:ext cx="5702970" cy="5550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2" y="369377"/>
            <a:ext cx="6137564" cy="6373091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9586114" y="2213703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 객체 생성 및 설정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976250" y="772830"/>
            <a:ext cx="4077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시각화에 사용할 데이터를 </a:t>
            </a:r>
            <a:r>
              <a:rPr kumimoji="1"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bokeh</a:t>
            </a:r>
            <a:r>
              <a:rPr kumimoji="1"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포맷으로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 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예제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942107"/>
            <a:ext cx="5702970" cy="5550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2" y="369377"/>
            <a:ext cx="6137564" cy="637309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281314" y="3555922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각각 지도 패치 추가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71855" y="3725199"/>
            <a:ext cx="845127" cy="32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/>
          <p:cNvCxnSpPr/>
          <p:nvPr/>
        </p:nvCxnSpPr>
        <p:spPr>
          <a:xfrm rot="10800000">
            <a:off x="6262263" y="762126"/>
            <a:ext cx="609592" cy="3026252"/>
          </a:xfrm>
          <a:prstGeom prst="bentConnector3">
            <a:avLst>
              <a:gd name="adj1" fmla="val 15795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9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 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예제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942107"/>
            <a:ext cx="5702970" cy="5550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2" y="369377"/>
            <a:ext cx="6137564" cy="637309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406005" y="5038359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</a:t>
            </a:r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추가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6672366" y="641776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화면에 보여주기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5388114" y="297698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solidFill>
                  <a:srgbClr val="00B0F0"/>
                </a:solidFill>
              </a:rPr>
              <a:t>실습</a:t>
            </a:r>
            <a:endParaRPr kumimoji="1" lang="en-US" altLang="ko-KR" sz="4800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4" y="1828799"/>
            <a:ext cx="11963591" cy="311727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221933" y="2461413"/>
            <a:ext cx="291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필요한 라이브러리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>
            <a:off x="4294909" y="2646079"/>
            <a:ext cx="927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4758421" y="5417033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stopword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리스트 및 </a:t>
            </a: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lemmatizer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294909" y="4946072"/>
            <a:ext cx="92702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34" y="299709"/>
            <a:ext cx="5861702" cy="1535674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>
            <a:off x="3103420" y="1067546"/>
            <a:ext cx="1508914" cy="659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5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" y="1054100"/>
            <a:ext cx="12080145" cy="468168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584624" y="122835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7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52" y="679057"/>
            <a:ext cx="5793212" cy="17606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"/>
          <a:stretch/>
        </p:blipFill>
        <p:spPr>
          <a:xfrm>
            <a:off x="133927" y="193964"/>
            <a:ext cx="5740400" cy="6456218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601222" y="147773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단어의 빈도수 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379549" y="398051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본문에 대해 전처리 후 단어열 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2611001" y="5633626"/>
            <a:ext cx="368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전체 단어에 대해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vocabulary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211902" y="6104453"/>
            <a:ext cx="16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단어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indexing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꺾인 연결선[E] 11"/>
          <p:cNvCxnSpPr>
            <a:stCxn id="2" idx="2"/>
            <a:endCxn id="13" idx="6"/>
          </p:cNvCxnSpPr>
          <p:nvPr/>
        </p:nvCxnSpPr>
        <p:spPr>
          <a:xfrm rot="5400000">
            <a:off x="6153832" y="580817"/>
            <a:ext cx="1121005" cy="483884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239491" y="3537884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0627416" y="6924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전처리 함수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28" y="1487488"/>
            <a:ext cx="7391400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20295"/>
            <a:ext cx="3214256" cy="12053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7838352" y="2195349"/>
            <a:ext cx="324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Term document matrix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719456" y="3023156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vector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길이가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로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normalize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836078" y="463830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NMF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3" y="692727"/>
            <a:ext cx="7353300" cy="56388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6242743" y="1242212"/>
            <a:ext cx="594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번째 토픽에 대해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weight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 높은 상위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개의 단어 추출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315719" y="1426878"/>
            <a:ext cx="927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8" y="2366818"/>
            <a:ext cx="7874000" cy="25400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8418610" y="3112576"/>
            <a:ext cx="321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t-SNE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를 통해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차원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vector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6242743" y="1872887"/>
            <a:ext cx="512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전체 데이터를 시각화하면 시간이 오래 걸리므로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2000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개의 데이터만 랜덤하게 추출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242743" y="2366818"/>
            <a:ext cx="665019" cy="577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7259831" y="4068172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 몇번째 토픽인지를 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44" y="924791"/>
            <a:ext cx="7721311" cy="500841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0109" y="138545"/>
            <a:ext cx="119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5677"/>
            <a:ext cx="8739909" cy="6693621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8530371" y="162977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 객체 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866154" y="223463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축 범위 설정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꺾인 연결선[E] 11"/>
          <p:cNvCxnSpPr>
            <a:stCxn id="9" idx="2"/>
            <a:endCxn id="13" idx="3"/>
          </p:cNvCxnSpPr>
          <p:nvPr/>
        </p:nvCxnSpPr>
        <p:spPr>
          <a:xfrm rot="5400000" flipH="1">
            <a:off x="7192395" y="133352"/>
            <a:ext cx="190840" cy="4750385"/>
          </a:xfrm>
          <a:prstGeom prst="bentConnector3">
            <a:avLst>
              <a:gd name="adj1" fmla="val -1197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904506" y="2374100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6235127" y="3697438"/>
            <a:ext cx="42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토픽에 대해 </a:t>
            </a: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bokeh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객체 정의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8234682" y="5160243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캔버스에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circle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5677"/>
            <a:ext cx="8739909" cy="6693621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6235127" y="3697438"/>
            <a:ext cx="42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토픽에 대해 </a:t>
            </a: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bokeh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객체 정의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8234682" y="5160243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캔버스에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circle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1884216" y="5488010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2840179" y="5505084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3851560" y="5496062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15634" y="3506810"/>
            <a:ext cx="0" cy="1425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5677"/>
            <a:ext cx="8739909" cy="669362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8866909" y="5852970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 interaction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추가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415634" y="3506810"/>
            <a:ext cx="0" cy="1425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3117275" y="6180742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4281060" y="6197816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5555677" y="6188794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2356242" y="6258951"/>
            <a:ext cx="599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범례를 클릭하면 해당 카테고리의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circle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 가리도록 설정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9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808028"/>
            <a:ext cx="11036300" cy="589757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193964" y="138545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860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193964" y="138545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Results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2" y="831273"/>
            <a:ext cx="11464636" cy="590203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6215884" y="154165"/>
            <a:ext cx="561243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 interaction</a:t>
            </a:r>
          </a:p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마우스를 갖다대면 해당 데이터의 정보를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으로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193964" y="138545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Results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8" y="886693"/>
            <a:ext cx="11623963" cy="5846619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424001" y="184942"/>
            <a:ext cx="64043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Focussing</a:t>
            </a:r>
            <a:endParaRPr kumimoji="1" lang="en-US" altLang="ko-KR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범례의 레이블을 클릭해서 원하는 토픽의 데이터 분포만 확인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꺾인 연결선[E] 6"/>
          <p:cNvCxnSpPr>
            <a:stCxn id="6" idx="2"/>
          </p:cNvCxnSpPr>
          <p:nvPr/>
        </p:nvCxnSpPr>
        <p:spPr>
          <a:xfrm rot="16200000" flipH="1">
            <a:off x="9537709" y="-49500"/>
            <a:ext cx="440400" cy="22634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861950" y="1279591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93964" y="138545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Using t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ime series data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862" r="2922" b="22159"/>
          <a:stretch/>
        </p:blipFill>
        <p:spPr>
          <a:xfrm>
            <a:off x="346362" y="2033046"/>
            <a:ext cx="4589797" cy="2718883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5250"/>
              </p:ext>
            </p:extLst>
          </p:nvPr>
        </p:nvGraphicFramePr>
        <p:xfrm>
          <a:off x="6147476" y="2295206"/>
          <a:ext cx="5768108" cy="2194560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442027"/>
                <a:gridCol w="1442027"/>
                <a:gridCol w="1442027"/>
                <a:gridCol w="1442027"/>
              </a:tblGrid>
              <a:tr h="250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Day1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Day2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Day3</a:t>
                      </a:r>
                      <a:endParaRPr lang="ko-KR" altLang="en-US" dirty="0"/>
                    </a:p>
                  </a:txBody>
                  <a:tcPr/>
                </a:tc>
              </a:tr>
              <a:tr h="250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complexity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250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algorithm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250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entropy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</a:tr>
              <a:tr h="250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traffic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250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network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오른쪽 화살표[R] 2"/>
          <p:cNvSpPr/>
          <p:nvPr/>
        </p:nvSpPr>
        <p:spPr>
          <a:xfrm>
            <a:off x="5070763" y="3066905"/>
            <a:ext cx="942109" cy="651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643939" y="5500255"/>
            <a:ext cx="2737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D05451"/>
                </a:solidFill>
                <a:latin typeface="Nanum Gothic" charset="-127"/>
                <a:ea typeface="Nanum Gothic" charset="-127"/>
                <a:cs typeface="Nanum Gothic" charset="-127"/>
              </a:rPr>
              <a:t>Term-Time matrix</a:t>
            </a:r>
            <a:r>
              <a:rPr kumimoji="1" lang="ko-KR" altLang="en-US" sz="2000" b="1" dirty="0" smtClean="0">
                <a:solidFill>
                  <a:srgbClr val="D05451"/>
                </a:solidFill>
                <a:latin typeface="Nanum Gothic" charset="-127"/>
                <a:ea typeface="Nanum Gothic" charset="-127"/>
                <a:cs typeface="Nanum Gothic" charset="-127"/>
              </a:rPr>
              <a:t>로</a:t>
            </a:r>
            <a:r>
              <a:rPr kumimoji="1" lang="mr-IN" altLang="ko-KR" sz="2000" b="1" dirty="0" smtClean="0">
                <a:solidFill>
                  <a:srgbClr val="D05451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kumimoji="1" lang="ko-KR" altLang="en-US" sz="2000" b="1" dirty="0">
              <a:solidFill>
                <a:srgbClr val="D0545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9" name="꺾인 연결선[E] 8"/>
          <p:cNvCxnSpPr>
            <a:stCxn id="7" idx="3"/>
            <a:endCxn id="2" idx="2"/>
          </p:cNvCxnSpPr>
          <p:nvPr/>
        </p:nvCxnSpPr>
        <p:spPr>
          <a:xfrm flipV="1">
            <a:off x="7381804" y="4489766"/>
            <a:ext cx="1649726" cy="12105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631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93964" y="138545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Using t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ime series data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78" y="865908"/>
            <a:ext cx="10181244" cy="56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5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28"/>
            <a:ext cx="12192000" cy="59228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80109" y="138545"/>
            <a:ext cx="300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 Forum data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28"/>
            <a:ext cx="12192000" cy="5922882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80109" y="138545"/>
            <a:ext cx="300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 Forum data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300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 Forum data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1" y="1588654"/>
            <a:ext cx="11561617" cy="36806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9489" y="2549237"/>
            <a:ext cx="5126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03419" y="2563092"/>
            <a:ext cx="5126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62258" y="2549232"/>
            <a:ext cx="5126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4025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What we will implement</a:t>
            </a:r>
            <a:r>
              <a:rPr kumimoji="1" lang="mr-IN" altLang="ko-KR" sz="2400" b="1" dirty="0" smtClean="0">
                <a:solidFill>
                  <a:schemeClr val="accent6"/>
                </a:solidFill>
              </a:rPr>
              <a:t>…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900545"/>
            <a:ext cx="10695709" cy="57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4025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What we will implement</a:t>
            </a:r>
            <a:r>
              <a:rPr kumimoji="1" lang="mr-IN" altLang="ko-KR" sz="2400" b="1" dirty="0" smtClean="0">
                <a:solidFill>
                  <a:schemeClr val="accent6"/>
                </a:solidFill>
              </a:rPr>
              <a:t>…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900545"/>
            <a:ext cx="10695709" cy="5711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78" y="1829593"/>
            <a:ext cx="5295900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0377055" y="1246909"/>
            <a:ext cx="858981" cy="1717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9756678" y="2105891"/>
            <a:ext cx="620377" cy="360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272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  <a:latin typeface="Nanum Gothic" charset="-127"/>
                <a:ea typeface="Nanum Gothic" charset="-127"/>
                <a:cs typeface="Nanum Gothic" charset="-127"/>
              </a:rPr>
              <a:t>Before we start</a:t>
            </a:r>
            <a:r>
              <a:rPr kumimoji="1" lang="mr-IN" altLang="ko-KR" sz="2400" b="1" dirty="0" smtClean="0">
                <a:solidFill>
                  <a:schemeClr val="accent6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kumimoji="1" lang="ko-KR" altLang="en-US" sz="2400" b="1" dirty="0">
              <a:solidFill>
                <a:schemeClr val="accent6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259052" y="1302328"/>
            <a:ext cx="7673896" cy="482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22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- Anaconda python 3.6</a:t>
            </a:r>
          </a:p>
          <a:p>
            <a:pPr>
              <a:lnSpc>
                <a:spcPct val="125000"/>
              </a:lnSpc>
            </a:pPr>
            <a:r>
              <a:rPr kumimoji="1" lang="en-US" altLang="ko-KR" sz="22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- Library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pip install 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ujson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(</a:t>
            </a:r>
            <a:r>
              <a:rPr kumimoji="1" lang="ko-KR" altLang="en-US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만약 설치 안되면 넘어가도 괜찮습니다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.)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pip</a:t>
            </a:r>
            <a:r>
              <a:rPr kumimoji="1" lang="ko-KR" altLang="en-US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install 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stop_words</a:t>
            </a:r>
            <a:endParaRPr kumimoji="1" lang="en-US" altLang="ko-KR" sz="2000" b="1" dirty="0" smtClean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python</a:t>
            </a: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실행 후</a:t>
            </a:r>
            <a:endParaRPr kumimoji="1" lang="en-US" altLang="ko-KR" sz="2000" b="1" dirty="0" smtClean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import 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nltk</a:t>
            </a:r>
            <a:endParaRPr kumimoji="1" lang="en-US" altLang="ko-KR" sz="2000" b="1" dirty="0" smtClean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nltk.download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() </a:t>
            </a:r>
            <a:r>
              <a:rPr kumimoji="1" lang="ko-KR" altLang="en-US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실행 후 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wordnet</a:t>
            </a:r>
            <a:r>
              <a:rPr kumimoji="1" lang="ko-KR" altLang="en-US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설치</a:t>
            </a:r>
            <a:endParaRPr kumimoji="1" lang="en-US" altLang="ko-KR" sz="2000" b="1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25000"/>
              </a:lnSpc>
            </a:pPr>
            <a:endParaRPr kumimoji="1" lang="en-US" altLang="ko-KR" sz="2000" b="1" dirty="0" smtClean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2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- Code &amp; dataset: 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https://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github.com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/rudvlf0413/</a:t>
            </a:r>
            <a:r>
              <a:rPr kumimoji="1" lang="en-US" altLang="ko-KR" sz="2000" b="1" dirty="0" err="1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bitcoin_topicmodeling</a:t>
            </a:r>
            <a:r>
              <a:rPr kumimoji="1" lang="en-US" altLang="ko-KR" sz="20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ko-KR" altLang="en-US" sz="16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* 크롤링 코드</a:t>
            </a:r>
            <a:endParaRPr kumimoji="1" lang="en-US" altLang="ko-KR" sz="1600" b="1" dirty="0" smtClean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en-US" altLang="ko-KR" sz="1600" b="1" dirty="0" smtClean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https</a:t>
            </a:r>
            <a:r>
              <a:rPr kumimoji="1" lang="en-US" altLang="ko-KR" sz="16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://</a:t>
            </a:r>
            <a:r>
              <a:rPr kumimoji="1" lang="en-US" altLang="ko-KR" sz="1600" b="1" dirty="0" err="1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github.com</a:t>
            </a:r>
            <a:r>
              <a:rPr kumimoji="1" lang="en-US" altLang="ko-KR" sz="1600" b="1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/rudvlf0413/crawler/tree/master/</a:t>
            </a:r>
            <a:r>
              <a:rPr kumimoji="1" lang="en-US" altLang="ko-KR" sz="1600" b="1" dirty="0" err="1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bitcoin_forum</a:t>
            </a:r>
            <a:endParaRPr kumimoji="1" lang="en-US" altLang="ko-KR" sz="1600" b="1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2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소포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501</TotalTime>
  <Words>511</Words>
  <Application>Microsoft Macintosh PowerPoint</Application>
  <PresentationFormat>와이드스크린</PresentationFormat>
  <Paragraphs>159</Paragraphs>
  <Slides>38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맑은 고딕</vt:lpstr>
      <vt:lpstr>휴먼매직체</vt:lpstr>
      <vt:lpstr>Cambria Math</vt:lpstr>
      <vt:lpstr>Gill Sans MT</vt:lpstr>
      <vt:lpstr>Mangal</vt:lpstr>
      <vt:lpstr>Nanum Gothic</vt:lpstr>
      <vt:lpstr>Arial</vt:lpstr>
      <vt:lpstr>소포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강경필</dc:creator>
  <cp:lastModifiedBy>강경필</cp:lastModifiedBy>
  <cp:revision>35</cp:revision>
  <dcterms:created xsi:type="dcterms:W3CDTF">2018-02-08T08:41:44Z</dcterms:created>
  <dcterms:modified xsi:type="dcterms:W3CDTF">2018-02-24T11:57:28Z</dcterms:modified>
</cp:coreProperties>
</file>